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Light" panose="000004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9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BF0F0-9D16-5134-CB05-9EA7B423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2B0B1-69E6-AFFD-9602-5F0220547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6A6F2-5BDB-8095-E744-E1F22477E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0A6E-A6E0-B99D-6EC6-03555BE26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svg"/><Relationship Id="rId4" Type="http://schemas.openxmlformats.org/officeDocument/2006/relationships/image" Target="../media/image9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6.sv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6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1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svg"/><Relationship Id="rId19" Type="http://schemas.openxmlformats.org/officeDocument/2006/relationships/image" Target="../media/image6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7454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INVENTRA'25 - PROJECT EXPO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695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FAKE SOCIAL MEDIA PROFILE DETECTION AND REPORTING SYSTEM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761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TEAM CCS-23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GUIDED BY</a:t>
            </a: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Assistant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Prof. Sterlin Minish TN</a:t>
            </a:r>
            <a:endParaRPr lang="en-US" sz="1750" dirty="0"/>
          </a:p>
        </p:txBody>
      </p:sp>
      <p:pic>
        <p:nvPicPr>
          <p:cNvPr id="8" name="Graphic 7" descr="Bank with solid fill">
            <a:extLst>
              <a:ext uri="{FF2B5EF4-FFF2-40B4-BE49-F238E27FC236}">
                <a16:creationId xmlns:a16="http://schemas.microsoft.com/office/drawing/2014/main" id="{7780ED31-00DC-36AF-53E2-BCA694249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10" name="Graphic 9" descr="Bar graph with downward trend with solid fill">
            <a:extLst>
              <a:ext uri="{FF2B5EF4-FFF2-40B4-BE49-F238E27FC236}">
                <a16:creationId xmlns:a16="http://schemas.microsoft.com/office/drawing/2014/main" id="{69239729-5073-E675-3325-C645D5EBE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149C-B267-9C2F-B7FF-E6FFE053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6">
            <a:extLst>
              <a:ext uri="{FF2B5EF4-FFF2-40B4-BE49-F238E27FC236}">
                <a16:creationId xmlns:a16="http://schemas.microsoft.com/office/drawing/2014/main" id="{B18C8292-6DC4-7D1C-EB00-E9FF73DFA1D1}"/>
              </a:ext>
            </a:extLst>
          </p:cNvPr>
          <p:cNvSpPr/>
          <p:nvPr/>
        </p:nvSpPr>
        <p:spPr>
          <a:xfrm>
            <a:off x="794608" y="4114800"/>
            <a:ext cx="3373755" cy="2227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</a:t>
            </a: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15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9900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9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YOU</a:t>
            </a:r>
            <a:endParaRPr lang="en-US" sz="19900" dirty="0"/>
          </a:p>
        </p:txBody>
      </p:sp>
      <p:pic>
        <p:nvPicPr>
          <p:cNvPr id="18" name="Image 7" descr="preencoded.png">
            <a:extLst>
              <a:ext uri="{FF2B5EF4-FFF2-40B4-BE49-F238E27FC236}">
                <a16:creationId xmlns:a16="http://schemas.microsoft.com/office/drawing/2014/main" id="{DE262013-65A0-FCD5-73C3-D41CC608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875" y="2344698"/>
            <a:ext cx="615434" cy="615434"/>
          </a:xfrm>
          <a:prstGeom prst="rect">
            <a:avLst/>
          </a:prstGeom>
        </p:spPr>
      </p:pic>
      <p:pic>
        <p:nvPicPr>
          <p:cNvPr id="34" name="Graphic 33" descr="Bank with solid fill">
            <a:extLst>
              <a:ext uri="{FF2B5EF4-FFF2-40B4-BE49-F238E27FC236}">
                <a16:creationId xmlns:a16="http://schemas.microsoft.com/office/drawing/2014/main" id="{24C585CC-8621-AE3F-B681-4ADDF38E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35" name="Graphic 34" descr="Bar graph with downward trend with solid fill">
            <a:extLst>
              <a:ext uri="{FF2B5EF4-FFF2-40B4-BE49-F238E27FC236}">
                <a16:creationId xmlns:a16="http://schemas.microsoft.com/office/drawing/2014/main" id="{8D927348-D7DA-35F1-2D64-51DAB850A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776"/>
            <a:ext cx="10102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Growing Crisis in Digital Spaces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51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Fake social media profiles pose a significant threat to individuals and digital ecosystems alike. The scale of this problem is rapidly escalating, making robust detection solutions critical.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613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396139"/>
            <a:ext cx="121920" cy="13679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653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300+ million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14385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Fake profiles created annually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39613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396139"/>
            <a:ext cx="121920" cy="136790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653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414385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 internet users have encountered fake profiles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990862"/>
            <a:ext cx="121920" cy="13679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$6+ billion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Lost to social media scams yearly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990862"/>
            <a:ext cx="121920" cy="1367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40% Increase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identity theft through fake accounts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93790" y="6613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"Traditional methods can't keep up with the scale and sophistication of modern fake profiles."</a:t>
            </a:r>
            <a:endParaRPr lang="en-US" sz="1750" dirty="0"/>
          </a:p>
        </p:txBody>
      </p:sp>
      <p:pic>
        <p:nvPicPr>
          <p:cNvPr id="21" name="Graphic 20" descr="Bank with solid fill">
            <a:extLst>
              <a:ext uri="{FF2B5EF4-FFF2-40B4-BE49-F238E27FC236}">
                <a16:creationId xmlns:a16="http://schemas.microsoft.com/office/drawing/2014/main" id="{4A86836E-D82A-7DC6-9E47-FBC3A4F4E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22" name="Graphic 21" descr="Bar graph with downward trend with solid fill">
            <a:extLst>
              <a:ext uri="{FF2B5EF4-FFF2-40B4-BE49-F238E27FC236}">
                <a16:creationId xmlns:a16="http://schemas.microsoft.com/office/drawing/2014/main" id="{D32C377D-60B0-3719-ECA3-4BBC23A06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1500"/>
            <a:ext cx="9419749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Multi-Layered Detection Engine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635323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employs a sophisticated, multi-faceted approach to identify and classify fake social media profiles with high accuracy.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922627" y="2200989"/>
            <a:ext cx="2196108" cy="1528405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543" y="2985254"/>
            <a:ext cx="291941" cy="2919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26261" y="2408515"/>
            <a:ext cx="385214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API INTEGRATION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326261" y="2857500"/>
            <a:ext cx="837009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Live data extraction from diverse social platforms including Instagram, Facebook, Twitter, and TikTok, powered by ScrapingDog API for accuracy.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026331" y="3719870"/>
            <a:ext cx="10773847" cy="11430"/>
          </a:xfrm>
          <a:prstGeom prst="roundRect">
            <a:avLst>
              <a:gd name="adj" fmla="val 762854"/>
            </a:avLst>
          </a:prstGeom>
          <a:solidFill>
            <a:srgbClr val="4A2C85"/>
          </a:solidFill>
          <a:ln/>
        </p:spPr>
      </p:sp>
      <p:sp>
        <p:nvSpPr>
          <p:cNvPr id="9" name="Shape 6"/>
          <p:cNvSpPr/>
          <p:nvPr/>
        </p:nvSpPr>
        <p:spPr>
          <a:xfrm>
            <a:off x="1824514" y="3833098"/>
            <a:ext cx="4392335" cy="1860590"/>
          </a:xfrm>
          <a:prstGeom prst="roundRect">
            <a:avLst>
              <a:gd name="adj" fmla="val 468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657" y="4617363"/>
            <a:ext cx="291941" cy="2919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24374" y="4040624"/>
            <a:ext cx="4200049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RULE-BASED ANALYSIS ENGINE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6424374" y="4489609"/>
            <a:ext cx="7271980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Seven critical factors analysed: profile completeness, follower ratio, username patterns, posting behaviour, content similarity, account age, and verification status.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222558" y="5518071"/>
            <a:ext cx="8577620" cy="11430"/>
          </a:xfrm>
          <a:prstGeom prst="roundRect">
            <a:avLst>
              <a:gd name="adj" fmla="val 762854"/>
            </a:avLst>
          </a:prstGeom>
          <a:solidFill>
            <a:srgbClr val="4A2C85"/>
          </a:solidFill>
          <a:ln/>
        </p:spPr>
      </p:sp>
      <p:sp>
        <p:nvSpPr>
          <p:cNvPr id="14" name="Shape 10"/>
          <p:cNvSpPr/>
          <p:nvPr/>
        </p:nvSpPr>
        <p:spPr>
          <a:xfrm>
            <a:off x="726519" y="5631299"/>
            <a:ext cx="6588681" cy="1860590"/>
          </a:xfrm>
          <a:prstGeom prst="roundRect">
            <a:avLst>
              <a:gd name="adj" fmla="val 468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889" y="6415564"/>
            <a:ext cx="291941" cy="2919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2726" y="6004917"/>
            <a:ext cx="370510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RISK SCORING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522726" y="6453902"/>
            <a:ext cx="617362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weighted algorithm provides a comprehensive assessment, classifying profiles as Genuine, Suspicious, or Fake with detailed factor breakdowns.</a:t>
            </a:r>
            <a:endParaRPr lang="en-US" sz="1600" dirty="0"/>
          </a:p>
        </p:txBody>
      </p:sp>
      <p:pic>
        <p:nvPicPr>
          <p:cNvPr id="18" name="Graphic 17" descr="Bank with solid fill">
            <a:extLst>
              <a:ext uri="{FF2B5EF4-FFF2-40B4-BE49-F238E27FC236}">
                <a16:creationId xmlns:a16="http://schemas.microsoft.com/office/drawing/2014/main" id="{C542AF45-9CD3-1C95-E6E2-8F02E3B62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19" name="Graphic 18" descr="Bar graph with downward trend with solid fill">
            <a:extLst>
              <a:ext uri="{FF2B5EF4-FFF2-40B4-BE49-F238E27FC236}">
                <a16:creationId xmlns:a16="http://schemas.microsoft.com/office/drawing/2014/main" id="{D5C4E0F4-376F-8E2D-183B-BACD112BB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59212"/>
            <a:ext cx="5271492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Architecture Overview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7200" y="1028581"/>
            <a:ext cx="13716000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is built on a robust and scalable architecture designed for efficient data processing and seamless user interaction.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43" y="1384459"/>
            <a:ext cx="9672995" cy="74630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9261" y="4503932"/>
            <a:ext cx="1687037" cy="115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 Architecture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18866" y="7156000"/>
            <a:ext cx="2509768" cy="38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18866" y="7651481"/>
            <a:ext cx="250976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Persistent storage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879450" y="4687165"/>
            <a:ext cx="2564630" cy="38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Twitter API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879450" y="5182646"/>
            <a:ext cx="256463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&amp; auth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35563" y="7156000"/>
            <a:ext cx="2509768" cy="38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Instagram API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35563" y="7651481"/>
            <a:ext cx="250976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&amp; auth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161262" y="4480572"/>
            <a:ext cx="2564631" cy="77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 Backend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161262" y="5361809"/>
            <a:ext cx="2564631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endpoints &amp; logic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965494" y="2101747"/>
            <a:ext cx="2578346" cy="38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965494" y="2597228"/>
            <a:ext cx="2578346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Responsive web UI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57200" y="912506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457200" y="9459873"/>
            <a:ext cx="669869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Responsive web design, easy navigation, and real-time results display for optimal user experience.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7482126" y="912506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 Backend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482126" y="9459873"/>
            <a:ext cx="669869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authentication, powers the detection engine, and manages reports and risk analytics.</a:t>
            </a:r>
            <a:endParaRPr lang="en-US" sz="1000" dirty="0"/>
          </a:p>
        </p:txBody>
      </p:sp>
      <p:pic>
        <p:nvPicPr>
          <p:cNvPr id="20" name="Graphic 19" descr="Bank with solid fill">
            <a:extLst>
              <a:ext uri="{FF2B5EF4-FFF2-40B4-BE49-F238E27FC236}">
                <a16:creationId xmlns:a16="http://schemas.microsoft.com/office/drawing/2014/main" id="{A313D925-8A32-8F2F-2637-08BED88A9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21" name="Graphic 20" descr="Bar graph with downward trend with solid fill">
            <a:extLst>
              <a:ext uri="{FF2B5EF4-FFF2-40B4-BE49-F238E27FC236}">
                <a16:creationId xmlns:a16="http://schemas.microsoft.com/office/drawing/2014/main" id="{8EC1EBAF-85AE-176A-7576-16F9279A7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497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Step-by-Step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user-friendly process allows for quick and accurate fake profile detection.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49560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Simply paste the social media profile URL and select the platform (or allow auto-detection).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149560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API calls gather comprehensive profile information and recent activity from the chosen social platform.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149560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323868"/>
            <a:ext cx="3632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MULTI-FACTOR ANALYSIS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7-point rule engine executes pattern recognition algorithms and behavioural analysis to identify anomalies.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32252"/>
            <a:ext cx="6407944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comprehensive score (0-100%) is generated, providing a factor-by-factor breakdown and a clear classification output.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632252"/>
            <a:ext cx="6407944" cy="3048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28548" y="5829181"/>
            <a:ext cx="318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&amp; REPORTING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receive detailed results, with the option for one-click reporting and a history tracking feature.</a:t>
            </a:r>
            <a:endParaRPr lang="en-US" sz="1750" dirty="0"/>
          </a:p>
        </p:txBody>
      </p:sp>
      <p:pic>
        <p:nvPicPr>
          <p:cNvPr id="24" name="Graphic 23" descr="Bank with solid fill">
            <a:extLst>
              <a:ext uri="{FF2B5EF4-FFF2-40B4-BE49-F238E27FC236}">
                <a16:creationId xmlns:a16="http://schemas.microsoft.com/office/drawing/2014/main" id="{531FE42D-46CF-779C-5681-93440A3EE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25" name="Graphic 24" descr="Bar graph with downward trend with solid fill">
            <a:extLst>
              <a:ext uri="{FF2B5EF4-FFF2-40B4-BE49-F238E27FC236}">
                <a16:creationId xmlns:a16="http://schemas.microsoft.com/office/drawing/2014/main" id="{C6644BB4-6660-4EBE-3F91-031C22F59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708303"/>
            <a:ext cx="9661327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Study: Suspicious Friend Request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445" y="1733788"/>
            <a:ext cx="132295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Witness our system in action as it helps a user identify and avoid a potential scam.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0445" y="2479119"/>
            <a:ext cx="300204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00445" y="3054310"/>
            <a:ext cx="637067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user receives a friend request from an unknown profile with minimal information and suspicious activity patterns.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445" y="3894653"/>
            <a:ext cx="338304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in Action: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00445" y="4469844"/>
            <a:ext cx="637067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1. USER ACTION: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User pastes the profile URL into our system.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0445" y="4970026"/>
            <a:ext cx="637067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2. SYSTEM ANALYSIS: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Extracts 150+ data points, analyses 7 risk factors simultaneously, and processes behavioural patterns.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6898" y="2479119"/>
            <a:ext cx="300204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Results:</a:t>
            </a:r>
            <a:endParaRPr lang="en-US" sz="2350" dirty="0"/>
          </a:p>
        </p:txBody>
      </p:sp>
      <p:sp>
        <p:nvSpPr>
          <p:cNvPr id="10" name="Shape 8"/>
          <p:cNvSpPr/>
          <p:nvPr/>
        </p:nvSpPr>
        <p:spPr>
          <a:xfrm>
            <a:off x="7566898" y="3079433"/>
            <a:ext cx="6370677" cy="2821186"/>
          </a:xfrm>
          <a:prstGeom prst="roundRect">
            <a:avLst>
              <a:gd name="adj" fmla="val 2980"/>
            </a:avLst>
          </a:prstGeom>
          <a:solidFill>
            <a:srgbClr val="1E0C41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923" y="3354348"/>
            <a:ext cx="312658" cy="25015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279606" y="3329464"/>
            <a:ext cx="433816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⚠️</a:t>
            </a:r>
            <a:r>
              <a:rPr lang="en-US" sz="19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RISK SCORE: 78% (SUSPICIOUS)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279606" y="3849767"/>
            <a:ext cx="545794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Profile Completeness: 20% (High Risk)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279606" y="4239935"/>
            <a:ext cx="545794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Follower Ratio: 85% following / 15% followers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279606" y="4630103"/>
            <a:ext cx="545794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Username Pattern: Random character generation detected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279606" y="5020270"/>
            <a:ext cx="545794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Account Age: 3 days with 200+ posts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279606" y="5410438"/>
            <a:ext cx="5457944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Verification: Not verified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566898" y="6125766"/>
            <a:ext cx="3002042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Outcome: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566898" y="6700957"/>
            <a:ext cx="637067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user successfully avoids a potential scam and is empowered to report the suspicious profile.</a:t>
            </a:r>
            <a:endParaRPr lang="en-US" sz="1550" dirty="0"/>
          </a:p>
        </p:txBody>
      </p:sp>
      <p:pic>
        <p:nvPicPr>
          <p:cNvPr id="20" name="Graphic 19" descr="Bank with solid fill">
            <a:extLst>
              <a:ext uri="{FF2B5EF4-FFF2-40B4-BE49-F238E27FC236}">
                <a16:creationId xmlns:a16="http://schemas.microsoft.com/office/drawing/2014/main" id="{8ACF6805-FE59-6ADF-E1FA-CDB94469D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21" name="Graphic 20" descr="Bar graph with downward trend with solid fill">
            <a:extLst>
              <a:ext uri="{FF2B5EF4-FFF2-40B4-BE49-F238E27FC236}">
                <a16:creationId xmlns:a16="http://schemas.microsoft.com/office/drawing/2014/main" id="{B26CF4F5-41C0-79AE-D5A5-2C51998C4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669" y="312539"/>
            <a:ext cx="484846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Tangible Benefits &amp; Achievements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7669" y="894874"/>
            <a:ext cx="13835062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delivers significant value, fostering a safer and more transparent digital environment.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7669" y="1318141"/>
            <a:ext cx="2121813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INDIVIDUAL USERS: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97669" y="1644848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Protection from financial scams and identity theft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7669" y="1866543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Empowerment through data-driven decisions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7669" y="2088237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Safe online social interactions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7669" y="2309932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Transparent risk assessment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61409" y="1318141"/>
            <a:ext cx="1955363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THE COMMUNITY: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461409" y="1644848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Reduces spread of misinformation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409" y="1866543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Creates digital accountability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61409" y="2088237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Contributes to safer online ecosystems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409" y="2309932"/>
            <a:ext cx="677894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✅</a:t>
            </a: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Educational value in digital literacy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7669" y="2702004"/>
            <a:ext cx="1757720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Quantifiable Results: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121819" y="3824168"/>
            <a:ext cx="139779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85%</a:t>
            </a:r>
            <a:endParaRPr lang="en-US" sz="22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66" y="3113842"/>
            <a:ext cx="1704737" cy="170473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3110627" y="4960501"/>
            <a:ext cx="1420535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397669" y="5206127"/>
            <a:ext cx="6846451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fake profile detection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10110430" y="3824168"/>
            <a:ext cx="139779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3-5</a:t>
            </a:r>
            <a:endParaRPr lang="en-US" sz="2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078" y="3113842"/>
            <a:ext cx="1704737" cy="170473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099119" y="4960501"/>
            <a:ext cx="1420535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Seconds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7386161" y="5206127"/>
            <a:ext cx="6846570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processing time</a:t>
            </a:r>
            <a:endParaRPr lang="en-US" sz="850" dirty="0"/>
          </a:p>
        </p:txBody>
      </p:sp>
      <p:sp>
        <p:nvSpPr>
          <p:cNvPr id="23" name="Text 19"/>
          <p:cNvSpPr/>
          <p:nvPr/>
        </p:nvSpPr>
        <p:spPr>
          <a:xfrm>
            <a:off x="3121819" y="6354008"/>
            <a:ext cx="139779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</a:t>
            </a:r>
            <a:endParaRPr lang="en-US" sz="22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466" y="5643682"/>
            <a:ext cx="1704737" cy="1704737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3110627" y="7490341"/>
            <a:ext cx="1420535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Scans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397669" y="7735967"/>
            <a:ext cx="6846451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 during testing</a:t>
            </a:r>
            <a:endParaRPr lang="en-US" sz="850" dirty="0"/>
          </a:p>
        </p:txBody>
      </p:sp>
      <p:sp>
        <p:nvSpPr>
          <p:cNvPr id="27" name="Text 22"/>
          <p:cNvSpPr/>
          <p:nvPr/>
        </p:nvSpPr>
        <p:spPr>
          <a:xfrm>
            <a:off x="10110430" y="6354008"/>
            <a:ext cx="139779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&lt;12%</a:t>
            </a:r>
            <a:endParaRPr lang="en-US" sz="220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078" y="5643682"/>
            <a:ext cx="1704737" cy="1704737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099119" y="7490341"/>
            <a:ext cx="1420535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Positive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7386161" y="7735967"/>
            <a:ext cx="6846570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Rate</a:t>
            </a:r>
            <a:endParaRPr lang="en-US" sz="850" dirty="0"/>
          </a:p>
        </p:txBody>
      </p:sp>
      <p:pic>
        <p:nvPicPr>
          <p:cNvPr id="31" name="Graphic 30" descr="Bank with solid fill">
            <a:extLst>
              <a:ext uri="{FF2B5EF4-FFF2-40B4-BE49-F238E27FC236}">
                <a16:creationId xmlns:a16="http://schemas.microsoft.com/office/drawing/2014/main" id="{96F8D2A5-8670-AA40-DC3F-9ABAB9154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32" name="Graphic 31" descr="Bar graph with downward trend with solid fill">
            <a:extLst>
              <a:ext uri="{FF2B5EF4-FFF2-40B4-BE49-F238E27FC236}">
                <a16:creationId xmlns:a16="http://schemas.microsoft.com/office/drawing/2014/main" id="{A253EFED-E684-3975-01CC-BE5BA9DBF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7801"/>
            <a:ext cx="1192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CCS-23: Diverse Skills, Unified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02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collaborative effort brought together distinct expertise to deliver this innovative solution.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8262"/>
            <a:ext cx="4196358" cy="3533537"/>
          </a:xfrm>
          <a:prstGeom prst="roundRect">
            <a:avLst>
              <a:gd name="adj" fmla="val 26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472696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65974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379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SYED SAIFULLA 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487037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 Lead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224" y="53693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 Architecture &amp; API Integration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8224" y="61744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 Design &amp; Optimization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3238262"/>
            <a:ext cx="4196358" cy="3533537"/>
          </a:xfrm>
          <a:prstGeom prst="roundRect">
            <a:avLst>
              <a:gd name="adj" fmla="val 26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472696"/>
            <a:ext cx="680442" cy="680442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659743"/>
            <a:ext cx="306110" cy="3061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51396" y="4379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CHINNMAY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51396" y="487037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Algorithm Specialist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5451396" y="53693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Detection Engine Development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5451396" y="58115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Implementation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9640133" y="3238262"/>
            <a:ext cx="4196358" cy="3533537"/>
          </a:xfrm>
          <a:prstGeom prst="roundRect">
            <a:avLst>
              <a:gd name="adj" fmla="val 26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472696"/>
            <a:ext cx="680442" cy="680442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659743"/>
            <a:ext cx="306110" cy="30611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874568" y="4379952"/>
            <a:ext cx="3265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SIDDHARTH SHEKHAR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9874568" y="487037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 Lead</a:t>
            </a:r>
            <a:endParaRPr lang="en-US" sz="1750" dirty="0"/>
          </a:p>
        </p:txBody>
      </p:sp>
      <p:sp>
        <p:nvSpPr>
          <p:cNvPr id="23" name="Text 15"/>
          <p:cNvSpPr/>
          <p:nvPr/>
        </p:nvSpPr>
        <p:spPr>
          <a:xfrm>
            <a:off x="9874568" y="53693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Interface Design</a:t>
            </a:r>
            <a:endParaRPr lang="en-US" sz="1750" dirty="0"/>
          </a:p>
        </p:txBody>
      </p:sp>
      <p:sp>
        <p:nvSpPr>
          <p:cNvPr id="24" name="Text 16"/>
          <p:cNvSpPr/>
          <p:nvPr/>
        </p:nvSpPr>
        <p:spPr>
          <a:xfrm>
            <a:off x="9874568" y="58115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Experience Optimization</a:t>
            </a:r>
            <a:endParaRPr lang="en-US" sz="1750" dirty="0"/>
          </a:p>
        </p:txBody>
      </p:sp>
      <p:pic>
        <p:nvPicPr>
          <p:cNvPr id="25" name="Graphic 24" descr="Bank with solid fill">
            <a:extLst>
              <a:ext uri="{FF2B5EF4-FFF2-40B4-BE49-F238E27FC236}">
                <a16:creationId xmlns:a16="http://schemas.microsoft.com/office/drawing/2014/main" id="{FC32C438-CE18-7452-B980-B47E383FD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26" name="Graphic 25" descr="Bar graph with downward trend with solid fill">
            <a:extLst>
              <a:ext uri="{FF2B5EF4-FFF2-40B4-BE49-F238E27FC236}">
                <a16:creationId xmlns:a16="http://schemas.microsoft.com/office/drawing/2014/main" id="{236EEB68-DF16-BEB1-4497-08558177AB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734378"/>
            <a:ext cx="759106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Sets Our Solution Apart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785818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We've engineered a system that stands out through its comprehensive capabilities and user-centric approach.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066" y="2652355"/>
            <a:ext cx="4261247" cy="2489359"/>
          </a:xfrm>
          <a:prstGeom prst="roundRect">
            <a:avLst>
              <a:gd name="adj" fmla="val 4408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2629495"/>
            <a:ext cx="4261247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2" y="2344698"/>
            <a:ext cx="615434" cy="61543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638" y="2529245"/>
            <a:ext cx="246102" cy="2461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6071" y="3165277"/>
            <a:ext cx="3805237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Multi-Platform Support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946071" y="3929301"/>
            <a:ext cx="3805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Unified detection across Instagram, Facebook, Twitter, and TikTok for broad coverage.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184457" y="2652355"/>
            <a:ext cx="4261366" cy="2489359"/>
          </a:xfrm>
          <a:prstGeom prst="roundRect">
            <a:avLst>
              <a:gd name="adj" fmla="val 4408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57" y="2629495"/>
            <a:ext cx="4261366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364" y="2344698"/>
            <a:ext cx="615434" cy="615434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2030" y="2529245"/>
            <a:ext cx="246102" cy="24610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12462" y="3165277"/>
            <a:ext cx="337375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Analysis Engine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5412462" y="3608784"/>
            <a:ext cx="380535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Live data processing delivers instant results, eliminating delays associated with batch processing.</a:t>
            </a: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9650968" y="2652355"/>
            <a:ext cx="4261366" cy="2489359"/>
          </a:xfrm>
          <a:prstGeom prst="roundRect">
            <a:avLst>
              <a:gd name="adj" fmla="val 4408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68" y="2629495"/>
            <a:ext cx="4261366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875" y="2344698"/>
            <a:ext cx="615434" cy="615434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8540" y="2529245"/>
            <a:ext cx="246102" cy="24610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78973" y="3165277"/>
            <a:ext cx="368057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Risk Breakdown</a:t>
            </a:r>
            <a:endParaRPr lang="en-US" sz="2000" dirty="0"/>
          </a:p>
        </p:txBody>
      </p:sp>
      <p:sp>
        <p:nvSpPr>
          <p:cNvPr id="21" name="Text 10"/>
          <p:cNvSpPr/>
          <p:nvPr/>
        </p:nvSpPr>
        <p:spPr>
          <a:xfrm>
            <a:off x="9878973" y="3608784"/>
            <a:ext cx="380535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Detailed, factor-by-factor analysis offers educational value and evidence-based conclusions for users.</a:t>
            </a:r>
            <a:endParaRPr lang="en-US" sz="1600" dirty="0"/>
          </a:p>
        </p:txBody>
      </p:sp>
      <p:sp>
        <p:nvSpPr>
          <p:cNvPr id="22" name="Shape 11"/>
          <p:cNvSpPr/>
          <p:nvPr/>
        </p:nvSpPr>
        <p:spPr>
          <a:xfrm>
            <a:off x="718066" y="5654516"/>
            <a:ext cx="6494502" cy="1840706"/>
          </a:xfrm>
          <a:prstGeom prst="roundRect">
            <a:avLst>
              <a:gd name="adj" fmla="val 596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066" y="5631656"/>
            <a:ext cx="6494502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346859"/>
            <a:ext cx="615434" cy="615434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42206" y="5531406"/>
            <a:ext cx="246102" cy="24610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46071" y="6167438"/>
            <a:ext cx="258163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User-Centric Design</a:t>
            </a:r>
            <a:endParaRPr lang="en-US" sz="2000" dirty="0"/>
          </a:p>
        </p:txBody>
      </p:sp>
      <p:sp>
        <p:nvSpPr>
          <p:cNvPr id="27" name="Text 13"/>
          <p:cNvSpPr/>
          <p:nvPr/>
        </p:nvSpPr>
        <p:spPr>
          <a:xfrm>
            <a:off x="946071" y="6610945"/>
            <a:ext cx="6038493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Intuitive interface requiring no technical expertise, coupled with a mobile-responsive design.</a:t>
            </a:r>
            <a:endParaRPr lang="en-US" sz="1600" dirty="0"/>
          </a:p>
        </p:txBody>
      </p:sp>
      <p:sp>
        <p:nvSpPr>
          <p:cNvPr id="28" name="Shape 14"/>
          <p:cNvSpPr/>
          <p:nvPr/>
        </p:nvSpPr>
        <p:spPr>
          <a:xfrm>
            <a:off x="7417713" y="5654516"/>
            <a:ext cx="6494621" cy="1840706"/>
          </a:xfrm>
          <a:prstGeom prst="roundRect">
            <a:avLst>
              <a:gd name="adj" fmla="val 596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7713" y="5631656"/>
            <a:ext cx="6494621" cy="91440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306" y="5346859"/>
            <a:ext cx="615434" cy="615434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41972" y="5531406"/>
            <a:ext cx="246102" cy="246102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645718" y="6167438"/>
            <a:ext cx="273415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Architecture</a:t>
            </a:r>
            <a:endParaRPr lang="en-US" sz="2000" dirty="0"/>
          </a:p>
        </p:txBody>
      </p:sp>
      <p:sp>
        <p:nvSpPr>
          <p:cNvPr id="33" name="Text 16"/>
          <p:cNvSpPr/>
          <p:nvPr/>
        </p:nvSpPr>
        <p:spPr>
          <a:xfrm>
            <a:off x="7645718" y="6610945"/>
            <a:ext cx="603861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Modular rule engine and easy integration of new platforms ensure an enterprise-ready infrastructure.</a:t>
            </a:r>
            <a:endParaRPr lang="en-US" sz="1600" dirty="0"/>
          </a:p>
        </p:txBody>
      </p:sp>
      <p:pic>
        <p:nvPicPr>
          <p:cNvPr id="34" name="Graphic 33" descr="Bank with solid fill">
            <a:extLst>
              <a:ext uri="{FF2B5EF4-FFF2-40B4-BE49-F238E27FC236}">
                <a16:creationId xmlns:a16="http://schemas.microsoft.com/office/drawing/2014/main" id="{4EACA0B1-10D1-771E-5F80-16031AA3E0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922211" y="7233495"/>
            <a:ext cx="914400" cy="914400"/>
          </a:xfrm>
          <a:prstGeom prst="rect">
            <a:avLst/>
          </a:prstGeom>
        </p:spPr>
      </p:pic>
      <p:pic>
        <p:nvPicPr>
          <p:cNvPr id="35" name="Graphic 34" descr="Bar graph with downward trend with solid fill">
            <a:extLst>
              <a:ext uri="{FF2B5EF4-FFF2-40B4-BE49-F238E27FC236}">
                <a16:creationId xmlns:a16="http://schemas.microsoft.com/office/drawing/2014/main" id="{B8B5029F-6595-E404-FE65-638A9FC4D0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612091" y="7191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835</Words>
  <Application>Microsoft Office PowerPoint</Application>
  <PresentationFormat>Custom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 Light</vt:lpstr>
      <vt:lpstr>Heebo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Saifulla Saif</cp:lastModifiedBy>
  <cp:revision>10</cp:revision>
  <dcterms:created xsi:type="dcterms:W3CDTF">2025-11-26T16:19:17Z</dcterms:created>
  <dcterms:modified xsi:type="dcterms:W3CDTF">2025-11-26T16:33:55Z</dcterms:modified>
</cp:coreProperties>
</file>